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4667" autoAdjust="0"/>
  </p:normalViewPr>
  <p:slideViewPr>
    <p:cSldViewPr snapToGrid="0">
      <p:cViewPr varScale="1">
        <p:scale>
          <a:sx n="55" d="100"/>
          <a:sy n="55" d="100"/>
        </p:scale>
        <p:origin x="133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C9FFD8-FB46-428E-A040-13F6D6A05911}" type="datetimeFigureOut">
              <a:rPr lang="en-US" smtClean="0"/>
              <a:t>8/24/2021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A53EB9-6583-4B28-B5A3-CBEFDB3E15DA}" type="slidenum">
              <a:rPr lang="en-US" smtClean="0"/>
              <a:t>‹#›</a:t>
            </a:fld>
            <a:endParaRPr lang="en-US"/>
          </a:p>
        </p:txBody>
      </p:sp>
    </p:spTree>
    <p:extLst>
      <p:ext uri="{BB962C8B-B14F-4D97-AF65-F5344CB8AC3E}">
        <p14:creationId xmlns:p14="http://schemas.microsoft.com/office/powerpoint/2010/main" val="260874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business world is changing tremendously, and industries and companies will need to adapt to fit in and accomplish customer's wants. Traditionally, industries concentrated on producing and delivering products to the customers; however, currently, more companies have adopted service system applications where they can provide both products and services at the same time to their clients. While many companies and industries work to ensure they deliver the best quality products and services to gain customer loyalty because of the altering market forces, they can also have higher profits than focusing on the products alone. Home Depot is the company selected, and it concentrates on supplying home improvement needs. The company is based in the United States and is among the most recognized and most prominent home improvement retailers in the region. This presentation will discuss Home Depot background details and the services they offer to their customers. Also, it will examine and evaluate Home Depot customer service strengths and weaknesses and compare them.</a:t>
            </a:r>
          </a:p>
          <a:p>
            <a:endParaRPr lang="en-US" dirty="0"/>
          </a:p>
        </p:txBody>
      </p:sp>
      <p:sp>
        <p:nvSpPr>
          <p:cNvPr id="4" name="Slide Number Placeholder 3"/>
          <p:cNvSpPr>
            <a:spLocks noGrp="1"/>
          </p:cNvSpPr>
          <p:nvPr>
            <p:ph type="sldNum" sz="quarter" idx="5"/>
          </p:nvPr>
        </p:nvSpPr>
        <p:spPr/>
        <p:txBody>
          <a:bodyPr/>
          <a:lstStyle/>
          <a:p>
            <a:fld id="{08A53EB9-6583-4B28-B5A3-CBEFDB3E15DA}" type="slidenum">
              <a:rPr lang="en-US" smtClean="0"/>
              <a:t>2</a:t>
            </a:fld>
            <a:endParaRPr lang="en-US"/>
          </a:p>
        </p:txBody>
      </p:sp>
    </p:spTree>
    <p:extLst>
      <p:ext uri="{BB962C8B-B14F-4D97-AF65-F5344CB8AC3E}">
        <p14:creationId xmlns:p14="http://schemas.microsoft.com/office/powerpoint/2010/main" val="440665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company has emerged as one of the most successful hardware stores in the world. The idea was developed by Arthur Black and Bernie Marcus in 1978, and they never thought it would transform the home retail industry (The Home Depot,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The store was first started in Atlanta, GA, and they began with two stores. Nevertheless, as time moved, the founders continued to advance and change based on varying customer needs, market variation and technology. For instance, in the year 200, the company introduced an e-commerce site where customers can shop online for their home improvement needs, such as power equipment and bathroom decoration styles. The company's culture is based on the core values such as excellent customer service, developing robust relationships, respect for all individuals and performing the right actions and things (The Home Depot,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Currently, Home Depot has over 2200 stores in North America, expanding in Canada and Mexico (The Home Depot,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08A53EB9-6583-4B28-B5A3-CBEFDB3E15DA}" type="slidenum">
              <a:rPr lang="en-US" smtClean="0"/>
              <a:t>3</a:t>
            </a:fld>
            <a:endParaRPr lang="en-US"/>
          </a:p>
        </p:txBody>
      </p:sp>
    </p:spTree>
    <p:extLst>
      <p:ext uri="{BB962C8B-B14F-4D97-AF65-F5344CB8AC3E}">
        <p14:creationId xmlns:p14="http://schemas.microsoft.com/office/powerpoint/2010/main" val="455645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company has attained incredible achievement because of the exemplary services they offer. Appropriate service system applications make the industry outstanding among the existing ones in the market, primarily how Home Depot has structured itself using efficient and reliable professionals. The company has existed for over forty years, and it has gained the nitty-gritty of handling its business. Some of the services offered, such as painting services, ensure the customers save on time, cost and other probable errors that might arise because the painter is experienced and has knowledge on the paint type and considers the home condition and price of supplies into considerations. Also, customers may purchase electrical supplies for fixing the electrical issues; Home Depot will allow them to differentiate the quotes and professionals using pro referral and then select the best that fits the customer's needs. Finally, Handyman services are available to handle other roles needed, such as eradicating wallpapers and other hand works (Home Depot,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08A53EB9-6583-4B28-B5A3-CBEFDB3E15DA}" type="slidenum">
              <a:rPr lang="en-US" smtClean="0"/>
              <a:t>4</a:t>
            </a:fld>
            <a:endParaRPr lang="en-US"/>
          </a:p>
        </p:txBody>
      </p:sp>
    </p:spTree>
    <p:extLst>
      <p:ext uri="{BB962C8B-B14F-4D97-AF65-F5344CB8AC3E}">
        <p14:creationId xmlns:p14="http://schemas.microsoft.com/office/powerpoint/2010/main" val="563515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market continues to change because of varying customer needs. Therefore, since Home Depot offers home products to their customers, most equipment may require proper care and installation. In most cases, it will require a professional who recognizes what is needed to reduce the chances of risks and losses. Home Depot has employed proficient individuals that can help in the installation of the home tools. For instance, upon purchasing heating and cooling systems, Home Depot understands that the designs are expensive and thus requires proper installations. Therefore, the company has heating, ventilation and air conditioning experts that can install or repair them for customers (Home Depot,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Moreover, kitchen equipment's can be designed, upgraded and remodeled based on customers’ needs using the company professionals and assist them in selecting the best products. The experts in doors and windows installation are also available to offer services in installing and replacing shower and garage doors. Bathrooms require many installations, such as showers and plumbing; Home Depot provides these services from upgrades to remodeling and fixing the bath issues (Home Depot,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Home Depot delivers water heater installations professionals, providing one with a one-year warranty on parts and labor.</a:t>
            </a:r>
          </a:p>
          <a:p>
            <a:endParaRPr lang="en-US" dirty="0"/>
          </a:p>
        </p:txBody>
      </p:sp>
      <p:sp>
        <p:nvSpPr>
          <p:cNvPr id="4" name="Slide Number Placeholder 3"/>
          <p:cNvSpPr>
            <a:spLocks noGrp="1"/>
          </p:cNvSpPr>
          <p:nvPr>
            <p:ph type="sldNum" sz="quarter" idx="5"/>
          </p:nvPr>
        </p:nvSpPr>
        <p:spPr/>
        <p:txBody>
          <a:bodyPr/>
          <a:lstStyle/>
          <a:p>
            <a:fld id="{08A53EB9-6583-4B28-B5A3-CBEFDB3E15DA}" type="slidenum">
              <a:rPr lang="en-US" smtClean="0"/>
              <a:t>5</a:t>
            </a:fld>
            <a:endParaRPr lang="en-US"/>
          </a:p>
        </p:txBody>
      </p:sp>
    </p:spTree>
    <p:extLst>
      <p:ext uri="{BB962C8B-B14F-4D97-AF65-F5344CB8AC3E}">
        <p14:creationId xmlns:p14="http://schemas.microsoft.com/office/powerpoint/2010/main" val="1642523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Home Depot has enhanced its customer service operations by considering the client's needs. Customer services play a critical role in every organization because they make customers feel valued and improve customer loyalty. A good experience makes customers retain for long in the company. Since the market is changing and customers are becoming more demanding, a personalized installation portal will be essential for Home Depot customers. This will allow the customers to understand the professionals they are working with and the best products to use for their cost and home requirements. Moreover, Home Depot provides its customers with straightforward communication with the main point of contact during the project implementation. The installation professional can communicate directly with the customer until the project runs to completion. Finally, the installation portal provides a comprehensive explanation and description of every step of the installation process. For instance, the customer can see what is needed in every step ad what is done.</a:t>
            </a:r>
          </a:p>
          <a:p>
            <a:endParaRPr lang="en-US" dirty="0"/>
          </a:p>
        </p:txBody>
      </p:sp>
      <p:sp>
        <p:nvSpPr>
          <p:cNvPr id="4" name="Slide Number Placeholder 3"/>
          <p:cNvSpPr>
            <a:spLocks noGrp="1"/>
          </p:cNvSpPr>
          <p:nvPr>
            <p:ph type="sldNum" sz="quarter" idx="5"/>
          </p:nvPr>
        </p:nvSpPr>
        <p:spPr/>
        <p:txBody>
          <a:bodyPr/>
          <a:lstStyle/>
          <a:p>
            <a:fld id="{08A53EB9-6583-4B28-B5A3-CBEFDB3E15DA}" type="slidenum">
              <a:rPr lang="en-US" smtClean="0"/>
              <a:t>6</a:t>
            </a:fld>
            <a:endParaRPr lang="en-US"/>
          </a:p>
        </p:txBody>
      </p:sp>
    </p:spTree>
    <p:extLst>
      <p:ext uri="{BB962C8B-B14F-4D97-AF65-F5344CB8AC3E}">
        <p14:creationId xmlns:p14="http://schemas.microsoft.com/office/powerpoint/2010/main" val="2978748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Communication plays a critical role in customer service in every company. Therefore, Home Depot concentrates much on the communication of the customers through the website portal. Nevertheless, one weakness of Home Depot is when the website portal is down, it will interfere with the contact with the customer. Furthermore, proactive communication enhances the quality of customer service. Another weakness is using contractors who are not proficient in their job might interfere with the installation processes, making the customer change the company. Contractors are associated with the company operations and, therefore, can affect sales and doubt the services offered. When customers order tools and products out of stock, Home Depot might lose the customers to their competitors. Finally, is challenges in communication between the managers and installers. As stated, earlier communication is vital in customer service; therefore, since installers and managers will need to communicate frequently to streamline the installation process, the cut in contact will make the procedure ineffective.</a:t>
            </a:r>
          </a:p>
          <a:p>
            <a:endParaRPr lang="en-US" dirty="0"/>
          </a:p>
        </p:txBody>
      </p:sp>
      <p:sp>
        <p:nvSpPr>
          <p:cNvPr id="4" name="Slide Number Placeholder 3"/>
          <p:cNvSpPr>
            <a:spLocks noGrp="1"/>
          </p:cNvSpPr>
          <p:nvPr>
            <p:ph type="sldNum" sz="quarter" idx="5"/>
          </p:nvPr>
        </p:nvSpPr>
        <p:spPr/>
        <p:txBody>
          <a:bodyPr/>
          <a:lstStyle/>
          <a:p>
            <a:fld id="{08A53EB9-6583-4B28-B5A3-CBEFDB3E15DA}" type="slidenum">
              <a:rPr lang="en-US" smtClean="0"/>
              <a:t>7</a:t>
            </a:fld>
            <a:endParaRPr lang="en-US"/>
          </a:p>
        </p:txBody>
      </p:sp>
    </p:spTree>
    <p:extLst>
      <p:ext uri="{BB962C8B-B14F-4D97-AF65-F5344CB8AC3E}">
        <p14:creationId xmlns:p14="http://schemas.microsoft.com/office/powerpoint/2010/main" val="2248349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Home Depot can be compared with Lowe’s retailers. Lowe's is also based in the United States and has a similar product mix with Home Depot. The two companies provide home improvement products and services, but they have differences in the customer service system application. For instance, Home Depot offers installation services and handyman services, while Lowes offers installation services only (Lowe's,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Home Depot does not list the services on the website to allow customers to select the one that fits their budget, but Lowes lists them, making them more convenient than Home Depot on worrying about customers' budget. To be an installation service provider in Home Depot, one needs to apply for and, when approved, send their background check. In Lowe's, installation providers are licensed when applicable. Lastly, Home Depot does not have someone to chat with online, and Lowes has a professional ready to chat with customers online.</a:t>
            </a:r>
          </a:p>
          <a:p>
            <a:endParaRPr lang="en-US" dirty="0"/>
          </a:p>
        </p:txBody>
      </p:sp>
      <p:sp>
        <p:nvSpPr>
          <p:cNvPr id="4" name="Slide Number Placeholder 3"/>
          <p:cNvSpPr>
            <a:spLocks noGrp="1"/>
          </p:cNvSpPr>
          <p:nvPr>
            <p:ph type="sldNum" sz="quarter" idx="5"/>
          </p:nvPr>
        </p:nvSpPr>
        <p:spPr/>
        <p:txBody>
          <a:bodyPr/>
          <a:lstStyle/>
          <a:p>
            <a:fld id="{08A53EB9-6583-4B28-B5A3-CBEFDB3E15DA}" type="slidenum">
              <a:rPr lang="en-US" smtClean="0"/>
              <a:t>8</a:t>
            </a:fld>
            <a:endParaRPr lang="en-US"/>
          </a:p>
        </p:txBody>
      </p:sp>
    </p:spTree>
    <p:extLst>
      <p:ext uri="{BB962C8B-B14F-4D97-AF65-F5344CB8AC3E}">
        <p14:creationId xmlns:p14="http://schemas.microsoft.com/office/powerpoint/2010/main" val="3606223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Although every company is working to ensure they satisfy their customers, the one that offers the best customer service systems and can adapt to the changing market needs will benefit. For instance, Home Depot implemented e-commerce when technology advanced to fit their customer's needs. Being the most recognized home enhancement company </a:t>
            </a:r>
            <a:r>
              <a:rPr lang="en-US" sz="1200">
                <a:effectLst/>
                <a:latin typeface="Times New Roman" panose="02020603050405020304" pitchFamily="18" charset="0"/>
                <a:ea typeface="Calibri" panose="020F0502020204030204" pitchFamily="34" charset="0"/>
                <a:cs typeface="Times New Roman" panose="02020603050405020304" pitchFamily="18" charset="0"/>
              </a:rPr>
              <a:t>in America,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Home Depot has improved customer service systems and applications from Installation services to handyman services, unlike the competitors. The system strengths of Home Depot are individual's portal, straightforward communication during project installation and description in every step of the installation process. On the other hand, the weaknesses are a failure in contact in case the website portal is down, using contractors that are not specialized, resulting in a challenge and ordering products out of stock. Lowe's companies are the most significant competitor but do not offer the different services as Home Depot provides.</a:t>
            </a:r>
          </a:p>
          <a:p>
            <a:endParaRPr lang="en-US" dirty="0"/>
          </a:p>
        </p:txBody>
      </p:sp>
      <p:sp>
        <p:nvSpPr>
          <p:cNvPr id="4" name="Slide Number Placeholder 3"/>
          <p:cNvSpPr>
            <a:spLocks noGrp="1"/>
          </p:cNvSpPr>
          <p:nvPr>
            <p:ph type="sldNum" sz="quarter" idx="5"/>
          </p:nvPr>
        </p:nvSpPr>
        <p:spPr/>
        <p:txBody>
          <a:bodyPr/>
          <a:lstStyle/>
          <a:p>
            <a:fld id="{08A53EB9-6583-4B28-B5A3-CBEFDB3E15DA}" type="slidenum">
              <a:rPr lang="en-US" smtClean="0"/>
              <a:t>9</a:t>
            </a:fld>
            <a:endParaRPr lang="en-US"/>
          </a:p>
        </p:txBody>
      </p:sp>
    </p:spTree>
    <p:extLst>
      <p:ext uri="{BB962C8B-B14F-4D97-AF65-F5344CB8AC3E}">
        <p14:creationId xmlns:p14="http://schemas.microsoft.com/office/powerpoint/2010/main" val="4283623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4790D6-2AFF-439C-BE29-CE6E7AA966D5}"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1115784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4790D6-2AFF-439C-BE29-CE6E7AA966D5}"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2196967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4790D6-2AFF-439C-BE29-CE6E7AA966D5}"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181F4-48C4-4109-B16E-CFE4DDAD7129}"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01179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4790D6-2AFF-439C-BE29-CE6E7AA966D5}"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2652479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4790D6-2AFF-439C-BE29-CE6E7AA966D5}"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181F4-48C4-4109-B16E-CFE4DDAD712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60185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4790D6-2AFF-439C-BE29-CE6E7AA966D5}"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630923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4790D6-2AFF-439C-BE29-CE6E7AA966D5}"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3989945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4790D6-2AFF-439C-BE29-CE6E7AA966D5}"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1483904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4790D6-2AFF-439C-BE29-CE6E7AA966D5}"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2477203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4790D6-2AFF-439C-BE29-CE6E7AA966D5}"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195293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A4790D6-2AFF-439C-BE29-CE6E7AA966D5}"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3077658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4790D6-2AFF-439C-BE29-CE6E7AA966D5}" type="datetimeFigureOut">
              <a:rPr lang="en-US" smtClean="0"/>
              <a:t>8/24/2021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2634693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A4790D6-2AFF-439C-BE29-CE6E7AA966D5}" type="datetimeFigureOut">
              <a:rPr lang="en-US" smtClean="0"/>
              <a:t>8/24/2021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1323297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4790D6-2AFF-439C-BE29-CE6E7AA966D5}" type="datetimeFigureOut">
              <a:rPr lang="en-US" smtClean="0"/>
              <a:t>8/24/2021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587679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4790D6-2AFF-439C-BE29-CE6E7AA966D5}"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293981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4790D6-2AFF-439C-BE29-CE6E7AA966D5}"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C181F4-48C4-4109-B16E-CFE4DDAD7129}" type="slidenum">
              <a:rPr lang="en-US" smtClean="0"/>
              <a:t>‹#›</a:t>
            </a:fld>
            <a:endParaRPr lang="en-US"/>
          </a:p>
        </p:txBody>
      </p:sp>
    </p:spTree>
    <p:extLst>
      <p:ext uri="{BB962C8B-B14F-4D97-AF65-F5344CB8AC3E}">
        <p14:creationId xmlns:p14="http://schemas.microsoft.com/office/powerpoint/2010/main" val="2052048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A4790D6-2AFF-439C-BE29-CE6E7AA966D5}" type="datetimeFigureOut">
              <a:rPr lang="en-US" smtClean="0"/>
              <a:t>8/24/2021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2C181F4-48C4-4109-B16E-CFE4DDAD7129}" type="slidenum">
              <a:rPr lang="en-US" smtClean="0"/>
              <a:t>‹#›</a:t>
            </a:fld>
            <a:endParaRPr lang="en-US"/>
          </a:p>
        </p:txBody>
      </p:sp>
    </p:spTree>
    <p:extLst>
      <p:ext uri="{BB962C8B-B14F-4D97-AF65-F5344CB8AC3E}">
        <p14:creationId xmlns:p14="http://schemas.microsoft.com/office/powerpoint/2010/main" val="22637764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homedepot.com/services/" TargetMode="External"/><Relationship Id="rId2" Type="http://schemas.openxmlformats.org/officeDocument/2006/relationships/hyperlink" Target="https://www.homedepot.ca/home-services" TargetMode="External"/><Relationship Id="rId1" Type="http://schemas.openxmlformats.org/officeDocument/2006/relationships/slideLayout" Target="../slideLayouts/slideLayout2.xml"/><Relationship Id="rId6" Type="http://schemas.openxmlformats.org/officeDocument/2006/relationships/hyperlink" Target="https://corporate.homedepot.com/about" TargetMode="External"/><Relationship Id="rId5" Type="http://schemas.openxmlformats.org/officeDocument/2006/relationships/hyperlink" Target="https://corporate.homedepot.com/about/history" TargetMode="External"/><Relationship Id="rId4" Type="http://schemas.openxmlformats.org/officeDocument/2006/relationships/hyperlink" Target="https://www.lowes.com/l/lowes-home-services.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5DC5A-AF64-428A-84FE-1664B22A84EC}"/>
              </a:ext>
            </a:extLst>
          </p:cNvPr>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Service System Application</a:t>
            </a:r>
          </a:p>
        </p:txBody>
      </p:sp>
      <p:sp>
        <p:nvSpPr>
          <p:cNvPr id="3" name="Subtitle 2">
            <a:extLst>
              <a:ext uri="{FF2B5EF4-FFF2-40B4-BE49-F238E27FC236}">
                <a16:creationId xmlns:a16="http://schemas.microsoft.com/office/drawing/2014/main" id="{EFA0A091-1BE6-4A41-B889-EED89C958E3D}"/>
              </a:ext>
            </a:extLst>
          </p:cNvPr>
          <p:cNvSpPr>
            <a:spLocks noGrp="1"/>
          </p:cNvSpPr>
          <p:nvPr>
            <p:ph type="subTitle"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Student’s Name</a:t>
            </a:r>
          </a:p>
          <a:p>
            <a:r>
              <a:rPr lang="en-US" dirty="0">
                <a:latin typeface="Times New Roman" panose="02020603050405020304" pitchFamily="18" charset="0"/>
                <a:cs typeface="Times New Roman" panose="02020603050405020304" pitchFamily="18" charset="0"/>
              </a:rPr>
              <a:t>Institutional Affiliations</a:t>
            </a:r>
          </a:p>
          <a:p>
            <a:r>
              <a:rPr lang="en-US" dirty="0">
                <a:latin typeface="Times New Roman" panose="02020603050405020304" pitchFamily="18" charset="0"/>
                <a:cs typeface="Times New Roman" panose="02020603050405020304" pitchFamily="18" charset="0"/>
              </a:rPr>
              <a:t>Date</a:t>
            </a:r>
          </a:p>
        </p:txBody>
      </p:sp>
    </p:spTree>
    <p:extLst>
      <p:ext uri="{BB962C8B-B14F-4D97-AF65-F5344CB8AC3E}">
        <p14:creationId xmlns:p14="http://schemas.microsoft.com/office/powerpoint/2010/main" val="3149116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317A1-DAB9-482F-97F9-BE3428A336CF}"/>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References </a:t>
            </a:r>
          </a:p>
        </p:txBody>
      </p:sp>
      <p:sp>
        <p:nvSpPr>
          <p:cNvPr id="3" name="Content Placeholder 2">
            <a:extLst>
              <a:ext uri="{FF2B5EF4-FFF2-40B4-BE49-F238E27FC236}">
                <a16:creationId xmlns:a16="http://schemas.microsoft.com/office/drawing/2014/main" id="{BE11B8E1-F918-46A4-B1D8-9BC8948DB038}"/>
              </a:ext>
            </a:extLst>
          </p:cNvPr>
          <p:cNvSpPr>
            <a:spLocks noGrp="1"/>
          </p:cNvSpPr>
          <p:nvPr>
            <p:ph idx="1"/>
          </p:nvPr>
        </p:nvSpPr>
        <p:spPr/>
        <p:txBody>
          <a:bodyPr>
            <a:normAutofit fontScale="92500" lnSpcReduction="10000"/>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Home </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Depot.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Installation and Handyman services. </a:t>
            </a:r>
            <a:r>
              <a:rPr lang="en-US" sz="24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https://www.homedepot.ca/home-services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Home Depot.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Home Services: Install, Repair &amp; Remodel. </a:t>
            </a:r>
            <a:r>
              <a:rPr lang="en-US" sz="24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https://www.homedepot.com/services/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smtClean="0">
                <a:effectLst/>
                <a:latin typeface="Times New Roman" panose="02020603050405020304" pitchFamily="18" charset="0"/>
                <a:ea typeface="Calibri" panose="020F0502020204030204" pitchFamily="34" charset="0"/>
                <a:cs typeface="Times New Roman" panose="02020603050405020304" pitchFamily="18" charset="0"/>
              </a:rPr>
              <a:t>Lowe's.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Lowe's Home Services. </a:t>
            </a:r>
            <a:r>
              <a:rPr lang="en-US" sz="24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https://www.lowes.com/l/lowes-home-services.html</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Home Depot.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The Home is where our story begins. </a:t>
            </a:r>
            <a:r>
              <a:rPr lang="en-US" sz="24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https://corporate.homedepot.com/about/history</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Home Depot.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Built from Scratch. </a:t>
            </a:r>
            <a:r>
              <a:rPr lang="en-US" sz="24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https://corporate.homedepot.com/about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302088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A5DC2-AC96-485E-A174-8D0BB824D639}"/>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Introduction</a:t>
            </a:r>
            <a:r>
              <a:rPr lang="en-US" dirty="0"/>
              <a:t> </a:t>
            </a:r>
          </a:p>
        </p:txBody>
      </p:sp>
      <p:sp>
        <p:nvSpPr>
          <p:cNvPr id="3" name="Content Placeholder 2">
            <a:extLst>
              <a:ext uri="{FF2B5EF4-FFF2-40B4-BE49-F238E27FC236}">
                <a16:creationId xmlns:a16="http://schemas.microsoft.com/office/drawing/2014/main" id="{4606B711-0A06-4367-8035-FCC7D4D4BF95}"/>
              </a:ext>
            </a:extLst>
          </p:cNvPr>
          <p:cNvSpPr>
            <a:spLocks noGrp="1"/>
          </p:cNvSpPr>
          <p:nvPr>
            <p:ph idx="1"/>
          </p:nvPr>
        </p:nvSpPr>
        <p:spPr/>
        <p:txBody>
          <a:bodyPr>
            <a:normAutofit fontScale="92500" lnSpcReduction="10000"/>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Many organizations work by ensuring they deliver the best products and services to the customers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Home Deport industry used in the assignment focuses on home improvement needs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Home Depot supplies tools and home improvement goods and offer services in America</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presentation will explain Home Depot background history and the services they offer</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Examine and assess the company's customer service strengths and weaknesses and the comparisons</a:t>
            </a:r>
          </a:p>
          <a:p>
            <a:endParaRPr lang="en-US" dirty="0"/>
          </a:p>
        </p:txBody>
      </p:sp>
    </p:spTree>
    <p:extLst>
      <p:ext uri="{BB962C8B-B14F-4D97-AF65-F5344CB8AC3E}">
        <p14:creationId xmlns:p14="http://schemas.microsoft.com/office/powerpoint/2010/main" val="3864963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A6E2D2-EE36-4A8D-8F5F-EF193FEC9463}"/>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71C4513-85CF-418E-95BB-B8953D132F4F}"/>
              </a:ext>
            </a:extLst>
          </p:cNvPr>
          <p:cNvSpPr>
            <a:spLocks noGrp="1"/>
          </p:cNvSpPr>
          <p:nvPr>
            <p:ph type="title"/>
          </p:nvPr>
        </p:nvSpPr>
        <p:spPr/>
        <p:txBody>
          <a:bodyPr/>
          <a:lstStyle/>
          <a:p>
            <a:pPr algn="ctr"/>
            <a:r>
              <a:rPr lang="en-US" dirty="0">
                <a:solidFill>
                  <a:schemeClr val="bg1"/>
                </a:solidFill>
                <a:latin typeface="Times New Roman" panose="02020603050405020304" pitchFamily="18" charset="0"/>
                <a:cs typeface="Times New Roman" panose="02020603050405020304" pitchFamily="18" charset="0"/>
              </a:rPr>
              <a:t>The Home Depot</a:t>
            </a:r>
          </a:p>
        </p:txBody>
      </p:sp>
      <p:sp>
        <p:nvSpPr>
          <p:cNvPr id="3" name="Content Placeholder 2">
            <a:extLst>
              <a:ext uri="{FF2B5EF4-FFF2-40B4-BE49-F238E27FC236}">
                <a16:creationId xmlns:a16="http://schemas.microsoft.com/office/drawing/2014/main" id="{4C443D74-C2F5-4B18-B371-A7C5AC58F13A}"/>
              </a:ext>
            </a:extLst>
          </p:cNvPr>
          <p:cNvSpPr>
            <a:spLocks noGrp="1"/>
          </p:cNvSpPr>
          <p:nvPr>
            <p:ph idx="1"/>
          </p:nvPr>
        </p:nvSpPr>
        <p:spPr>
          <a:xfrm>
            <a:off x="677334" y="2160589"/>
            <a:ext cx="8596668" cy="3740149"/>
          </a:xfrm>
        </p:spPr>
        <p:txBody>
          <a:bodyPr>
            <a:normAutofit fontScale="92500"/>
          </a:bodyPr>
          <a:lstStyle/>
          <a:p>
            <a:pPr marL="0" marR="0">
              <a:lnSpc>
                <a:spcPct val="107000"/>
              </a:lnSpc>
              <a:spcBef>
                <a:spcPts val="0"/>
              </a:spcBef>
              <a:spcAft>
                <a:spcPts val="800"/>
              </a:spcAft>
            </a:pP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Established in 1978 by Arthur Black and Bernie Marcus (The Home Depot, </a:t>
            </a:r>
            <a:r>
              <a:rPr lang="en-US"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 founders started with two stores in Atlanta, GA.</a:t>
            </a:r>
          </a:p>
          <a:p>
            <a:pPr marL="0" marR="0">
              <a:lnSpc>
                <a:spcPct val="107000"/>
              </a:lnSpc>
              <a:spcBef>
                <a:spcPts val="0"/>
              </a:spcBef>
              <a:spcAft>
                <a:spcPts val="800"/>
              </a:spcAft>
            </a:pP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 hardware company improved to e-commerce in 2000</a:t>
            </a:r>
          </a:p>
          <a:p>
            <a:pPr marL="0" marR="0">
              <a:lnSpc>
                <a:spcPct val="107000"/>
              </a:lnSpc>
              <a:spcBef>
                <a:spcPts val="0"/>
              </a:spcBef>
              <a:spcAft>
                <a:spcPts val="800"/>
              </a:spcAft>
            </a:pP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Home Depot core values enabled them to be revolutionary in hardware stores in home improvement and the retail industry (The Home Depot, </a:t>
            </a:r>
            <a:r>
              <a:rPr lang="en-US"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With over 2200 stores in North America, the company has expanded to Mexico and Canada (The Home Depot, </a:t>
            </a:r>
            <a:r>
              <a:rPr lang="en-US"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3080573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B900B-13D1-471D-AAB7-ADD0DCB10F55}"/>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Home Depot Services</a:t>
            </a:r>
          </a:p>
        </p:txBody>
      </p:sp>
      <p:sp>
        <p:nvSpPr>
          <p:cNvPr id="3" name="Content Placeholder 2">
            <a:extLst>
              <a:ext uri="{FF2B5EF4-FFF2-40B4-BE49-F238E27FC236}">
                <a16:creationId xmlns:a16="http://schemas.microsoft.com/office/drawing/2014/main" id="{40646AB1-3C0C-4FAE-A04A-C711EE3BFB4E}"/>
              </a:ext>
            </a:extLst>
          </p:cNvPr>
          <p:cNvSpPr>
            <a:spLocks noGrp="1"/>
          </p:cNvSpPr>
          <p:nvPr>
            <p:ph idx="1"/>
          </p:nvPr>
        </p:nvSpPr>
        <p:spPr/>
        <p:txBody>
          <a:bodyPr/>
          <a:lstStyle/>
          <a:p>
            <a:pPr marL="0" marR="0">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Painting services</a:t>
            </a:r>
          </a:p>
          <a:p>
            <a:pPr marL="0" marR="0">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Electrical services </a:t>
            </a:r>
          </a:p>
          <a:p>
            <a:pPr marL="0" marR="0">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Handyman services (Home Depot, </a:t>
            </a:r>
            <a:r>
              <a:rPr lang="en-US" sz="2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endParaRPr lang="en-US" dirty="0"/>
          </a:p>
        </p:txBody>
      </p:sp>
      <p:pic>
        <p:nvPicPr>
          <p:cNvPr id="5" name="Picture 4">
            <a:extLst>
              <a:ext uri="{FF2B5EF4-FFF2-40B4-BE49-F238E27FC236}">
                <a16:creationId xmlns:a16="http://schemas.microsoft.com/office/drawing/2014/main" id="{584D034B-6EC0-4714-A5E0-D19F73CD62A8}"/>
              </a:ext>
            </a:extLst>
          </p:cNvPr>
          <p:cNvPicPr>
            <a:picLocks noChangeAspect="1"/>
          </p:cNvPicPr>
          <p:nvPr/>
        </p:nvPicPr>
        <p:blipFill>
          <a:blip r:embed="rId3"/>
          <a:stretch>
            <a:fillRect/>
          </a:stretch>
        </p:blipFill>
        <p:spPr>
          <a:xfrm>
            <a:off x="0" y="3643313"/>
            <a:ext cx="9274002" cy="3214686"/>
          </a:xfrm>
          <a:prstGeom prst="rect">
            <a:avLst/>
          </a:prstGeom>
        </p:spPr>
      </p:pic>
    </p:spTree>
    <p:extLst>
      <p:ext uri="{BB962C8B-B14F-4D97-AF65-F5344CB8AC3E}">
        <p14:creationId xmlns:p14="http://schemas.microsoft.com/office/powerpoint/2010/main" val="3968618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6FB22-7A95-4810-BB43-8F6F9F66D5FF}"/>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Installation Services</a:t>
            </a:r>
          </a:p>
        </p:txBody>
      </p:sp>
      <p:sp>
        <p:nvSpPr>
          <p:cNvPr id="3" name="Content Placeholder 2">
            <a:extLst>
              <a:ext uri="{FF2B5EF4-FFF2-40B4-BE49-F238E27FC236}">
                <a16:creationId xmlns:a16="http://schemas.microsoft.com/office/drawing/2014/main" id="{10AC377D-DC0B-4E77-BADC-1AC17DD11183}"/>
              </a:ext>
            </a:extLst>
          </p:cNvPr>
          <p:cNvSpPr>
            <a:spLocks noGrp="1"/>
          </p:cNvSpPr>
          <p:nvPr>
            <p:ph idx="1"/>
          </p:nvPr>
        </p:nvSpPr>
        <p:spPr>
          <a:xfrm>
            <a:off x="4975667" y="1897062"/>
            <a:ext cx="5054157" cy="4351338"/>
          </a:xfrm>
        </p:spPr>
        <p:txBody>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Heating and cooling (Home Depot,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Kitchen</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Doors and windows </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Bath (Home Depot,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Water heaters</a:t>
            </a:r>
          </a:p>
          <a:p>
            <a:endParaRPr lang="en-US" dirty="0"/>
          </a:p>
        </p:txBody>
      </p:sp>
      <p:pic>
        <p:nvPicPr>
          <p:cNvPr id="5" name="Picture 4">
            <a:extLst>
              <a:ext uri="{FF2B5EF4-FFF2-40B4-BE49-F238E27FC236}">
                <a16:creationId xmlns:a16="http://schemas.microsoft.com/office/drawing/2014/main" id="{DFD300F4-1AAF-4842-BD5C-EFDEC463FFB0}"/>
              </a:ext>
            </a:extLst>
          </p:cNvPr>
          <p:cNvPicPr>
            <a:picLocks noChangeAspect="1"/>
          </p:cNvPicPr>
          <p:nvPr/>
        </p:nvPicPr>
        <p:blipFill>
          <a:blip r:embed="rId3"/>
          <a:stretch>
            <a:fillRect/>
          </a:stretch>
        </p:blipFill>
        <p:spPr>
          <a:xfrm>
            <a:off x="0" y="1295400"/>
            <a:ext cx="4975667" cy="5588000"/>
          </a:xfrm>
          <a:prstGeom prst="rect">
            <a:avLst/>
          </a:prstGeom>
        </p:spPr>
      </p:pic>
    </p:spTree>
    <p:extLst>
      <p:ext uri="{BB962C8B-B14F-4D97-AF65-F5344CB8AC3E}">
        <p14:creationId xmlns:p14="http://schemas.microsoft.com/office/powerpoint/2010/main" val="4053651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0E0A1-0009-40A6-8CDA-C70AA2586DA1}"/>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Outline of System Strengths</a:t>
            </a:r>
          </a:p>
        </p:txBody>
      </p:sp>
      <p:sp>
        <p:nvSpPr>
          <p:cNvPr id="3" name="Content Placeholder 2">
            <a:extLst>
              <a:ext uri="{FF2B5EF4-FFF2-40B4-BE49-F238E27FC236}">
                <a16:creationId xmlns:a16="http://schemas.microsoft.com/office/drawing/2014/main" id="{BD171626-5F1F-4D14-97B6-6F4D865CF1B3}"/>
              </a:ext>
            </a:extLst>
          </p:cNvPr>
          <p:cNvSpPr>
            <a:spLocks noGrp="1"/>
          </p:cNvSpPr>
          <p:nvPr>
            <p:ph idx="1"/>
          </p:nvPr>
        </p:nvSpPr>
        <p:spPr>
          <a:xfrm>
            <a:off x="4171949" y="2160589"/>
            <a:ext cx="5344939" cy="3880773"/>
          </a:xfrm>
        </p:spPr>
        <p:txBody>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Personalized install portal</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Provides customers with straightforward communication with the main point of contact through the project implementation</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portal offers information for every stage and what will be done in every step of the installation</a:t>
            </a:r>
          </a:p>
          <a:p>
            <a:endParaRPr lang="en-US" dirty="0"/>
          </a:p>
        </p:txBody>
      </p:sp>
      <p:pic>
        <p:nvPicPr>
          <p:cNvPr id="5" name="Picture 4">
            <a:extLst>
              <a:ext uri="{FF2B5EF4-FFF2-40B4-BE49-F238E27FC236}">
                <a16:creationId xmlns:a16="http://schemas.microsoft.com/office/drawing/2014/main" id="{5ABC7186-11C1-45CB-85FA-4747168AF91D}"/>
              </a:ext>
            </a:extLst>
          </p:cNvPr>
          <p:cNvPicPr>
            <a:picLocks noChangeAspect="1"/>
          </p:cNvPicPr>
          <p:nvPr/>
        </p:nvPicPr>
        <p:blipFill>
          <a:blip r:embed="rId3"/>
          <a:stretch>
            <a:fillRect/>
          </a:stretch>
        </p:blipFill>
        <p:spPr>
          <a:xfrm>
            <a:off x="1" y="1300163"/>
            <a:ext cx="4171948" cy="5557837"/>
          </a:xfrm>
          <a:prstGeom prst="rect">
            <a:avLst/>
          </a:prstGeom>
        </p:spPr>
      </p:pic>
    </p:spTree>
    <p:extLst>
      <p:ext uri="{BB962C8B-B14F-4D97-AF65-F5344CB8AC3E}">
        <p14:creationId xmlns:p14="http://schemas.microsoft.com/office/powerpoint/2010/main" val="177730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CA975-7C31-4284-88E2-388A2ECF1E82}"/>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Outline of System Weaknesses</a:t>
            </a:r>
          </a:p>
        </p:txBody>
      </p:sp>
      <p:sp>
        <p:nvSpPr>
          <p:cNvPr id="3" name="Content Placeholder 2">
            <a:extLst>
              <a:ext uri="{FF2B5EF4-FFF2-40B4-BE49-F238E27FC236}">
                <a16:creationId xmlns:a16="http://schemas.microsoft.com/office/drawing/2014/main" id="{F3B6651D-F319-4B6A-A2AA-199F76C4FFEF}"/>
              </a:ext>
            </a:extLst>
          </p:cNvPr>
          <p:cNvSpPr>
            <a:spLocks noGrp="1"/>
          </p:cNvSpPr>
          <p:nvPr>
            <p:ph idx="1"/>
          </p:nvPr>
        </p:nvSpPr>
        <p:spPr/>
        <p:txBody>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When the website portal is down, it can affect communication</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Contractors utilized that are not proficient can result in improper installations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Ordered equipment and tools can be out of stock</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There can be challenges in communication between installers and managers</a:t>
            </a:r>
          </a:p>
          <a:p>
            <a:endParaRPr lang="en-US" dirty="0"/>
          </a:p>
        </p:txBody>
      </p:sp>
    </p:spTree>
    <p:extLst>
      <p:ext uri="{BB962C8B-B14F-4D97-AF65-F5344CB8AC3E}">
        <p14:creationId xmlns:p14="http://schemas.microsoft.com/office/powerpoint/2010/main" val="3683298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DBC88-47B9-4C06-9C5E-A189024D8E4D}"/>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Analysis of Industry Comparison</a:t>
            </a:r>
          </a:p>
        </p:txBody>
      </p:sp>
      <p:graphicFrame>
        <p:nvGraphicFramePr>
          <p:cNvPr id="5" name="Content Placeholder 4">
            <a:extLst>
              <a:ext uri="{FF2B5EF4-FFF2-40B4-BE49-F238E27FC236}">
                <a16:creationId xmlns:a16="http://schemas.microsoft.com/office/drawing/2014/main" id="{22F8D47E-6EDA-4AD7-9A9C-6FDED37D724A}"/>
              </a:ext>
            </a:extLst>
          </p:cNvPr>
          <p:cNvGraphicFramePr>
            <a:graphicFrameLocks noGrp="1"/>
          </p:cNvGraphicFramePr>
          <p:nvPr>
            <p:ph idx="1"/>
            <p:extLst>
              <p:ext uri="{D42A27DB-BD31-4B8C-83A1-F6EECF244321}">
                <p14:modId xmlns:p14="http://schemas.microsoft.com/office/powerpoint/2010/main" val="3854151334"/>
              </p:ext>
            </p:extLst>
          </p:nvPr>
        </p:nvGraphicFramePr>
        <p:xfrm>
          <a:off x="677863" y="2160588"/>
          <a:ext cx="8596312" cy="4490014"/>
        </p:xfrm>
        <a:graphic>
          <a:graphicData uri="http://schemas.openxmlformats.org/drawingml/2006/table">
            <a:tbl>
              <a:tblPr firstRow="1" firstCol="1" bandRow="1">
                <a:tableStyleId>{5C22544A-7EE6-4342-B048-85BDC9FD1C3A}</a:tableStyleId>
              </a:tblPr>
              <a:tblGrid>
                <a:gridCol w="4298156">
                  <a:extLst>
                    <a:ext uri="{9D8B030D-6E8A-4147-A177-3AD203B41FA5}">
                      <a16:colId xmlns:a16="http://schemas.microsoft.com/office/drawing/2014/main" val="2915401300"/>
                    </a:ext>
                  </a:extLst>
                </a:gridCol>
                <a:gridCol w="4298156">
                  <a:extLst>
                    <a:ext uri="{9D8B030D-6E8A-4147-A177-3AD203B41FA5}">
                      <a16:colId xmlns:a16="http://schemas.microsoft.com/office/drawing/2014/main" val="858558315"/>
                    </a:ext>
                  </a:extLst>
                </a:gridCol>
              </a:tblGrid>
              <a:tr h="566984">
                <a:tc>
                  <a:txBody>
                    <a:bodyPr/>
                    <a:lstStyle/>
                    <a:p>
                      <a:pPr marL="0" marR="0" algn="l" fontAlgn="t">
                        <a:lnSpc>
                          <a:spcPct val="107000"/>
                        </a:lnSpc>
                        <a:spcBef>
                          <a:spcPts val="0"/>
                        </a:spcBef>
                        <a:spcAft>
                          <a:spcPts val="0"/>
                        </a:spcAft>
                      </a:pPr>
                      <a:r>
                        <a:rPr lang="en-US" sz="2400" u="none" strike="noStrike" dirty="0">
                          <a:effectLst/>
                          <a:latin typeface="Times New Roman" panose="02020603050405020304" pitchFamily="18" charset="0"/>
                          <a:cs typeface="Times New Roman" panose="02020603050405020304" pitchFamily="18" charset="0"/>
                        </a:rPr>
                        <a:t>Home Depot</a:t>
                      </a:r>
                      <a:endParaRPr lang="en-US" sz="2400" b="0" i="0" u="none" strike="noStrike" dirty="0">
                        <a:effectLst/>
                        <a:latin typeface="Times New Roman" panose="02020603050405020304" pitchFamily="18" charset="0"/>
                        <a:cs typeface="Times New Roman" panose="02020603050405020304" pitchFamily="18" charset="0"/>
                      </a:endParaRPr>
                    </a:p>
                  </a:txBody>
                  <a:tcPr marL="56063" marR="56063" marT="9525" marB="0"/>
                </a:tc>
                <a:tc>
                  <a:txBody>
                    <a:bodyPr/>
                    <a:lstStyle/>
                    <a:p>
                      <a:pPr marL="0" marR="0" algn="l" fontAlgn="t">
                        <a:lnSpc>
                          <a:spcPct val="107000"/>
                        </a:lnSpc>
                        <a:spcBef>
                          <a:spcPts val="0"/>
                        </a:spcBef>
                        <a:spcAft>
                          <a:spcPts val="0"/>
                        </a:spcAft>
                      </a:pPr>
                      <a:r>
                        <a:rPr lang="en-US" sz="2400" u="none" strike="noStrike" dirty="0">
                          <a:effectLst/>
                          <a:latin typeface="Times New Roman" panose="02020603050405020304" pitchFamily="18" charset="0"/>
                          <a:cs typeface="Times New Roman" panose="02020603050405020304" pitchFamily="18" charset="0"/>
                        </a:rPr>
                        <a:t>Lowes</a:t>
                      </a:r>
                      <a:endParaRPr lang="en-US" sz="2400" b="0" i="0" u="none" strike="noStrike" dirty="0">
                        <a:effectLst/>
                        <a:latin typeface="Times New Roman" panose="02020603050405020304" pitchFamily="18" charset="0"/>
                        <a:cs typeface="Times New Roman" panose="02020603050405020304" pitchFamily="18" charset="0"/>
                      </a:endParaRPr>
                    </a:p>
                  </a:txBody>
                  <a:tcPr marL="56063" marR="56063" marT="9525" marB="0"/>
                </a:tc>
                <a:extLst>
                  <a:ext uri="{0D108BD9-81ED-4DB2-BD59-A6C34878D82A}">
                    <a16:rowId xmlns:a16="http://schemas.microsoft.com/office/drawing/2014/main" val="1362489987"/>
                  </a:ext>
                </a:extLst>
              </a:tr>
              <a:tr h="2720568">
                <a:tc>
                  <a:txBody>
                    <a:bodyPr/>
                    <a:lstStyle/>
                    <a:p>
                      <a:pPr marL="342900" marR="0" indent="-342900" algn="l" fontAlgn="t">
                        <a:lnSpc>
                          <a:spcPct val="107000"/>
                        </a:lnSpc>
                        <a:spcBef>
                          <a:spcPts val="0"/>
                        </a:spcBef>
                        <a:spcAft>
                          <a:spcPts val="0"/>
                        </a:spcAft>
                        <a:buClrTx/>
                        <a:buSzPts val="1100"/>
                        <a:buFont typeface="Wingdings" panose="05000000000000000000" pitchFamily="2" charset="2"/>
                        <a:buChar char="Ø"/>
                      </a:pPr>
                      <a:r>
                        <a:rPr lang="en-US" sz="2400" u="none" strike="noStrike" dirty="0">
                          <a:effectLst/>
                          <a:latin typeface="Times New Roman" panose="02020603050405020304" pitchFamily="18" charset="0"/>
                          <a:cs typeface="Times New Roman" panose="02020603050405020304" pitchFamily="18" charset="0"/>
                        </a:rPr>
                        <a:t>Provides installation services and Handyman</a:t>
                      </a:r>
                    </a:p>
                    <a:p>
                      <a:pPr marL="347472" marR="0" indent="-347472" algn="l" fontAlgn="t">
                        <a:lnSpc>
                          <a:spcPct val="107000"/>
                        </a:lnSpc>
                        <a:spcBef>
                          <a:spcPts val="0"/>
                        </a:spcBef>
                        <a:spcAft>
                          <a:spcPts val="0"/>
                        </a:spcAft>
                        <a:buFont typeface="Wingdings" panose="05000000000000000000" pitchFamily="2" charset="2"/>
                        <a:buChar char="Ø"/>
                      </a:pPr>
                      <a:r>
                        <a:rPr lang="en-US" sz="2400" u="none" strike="noStrike" dirty="0">
                          <a:effectLst/>
                          <a:latin typeface="Times New Roman" panose="02020603050405020304" pitchFamily="18" charset="0"/>
                          <a:cs typeface="Times New Roman" panose="02020603050405020304" pitchFamily="18" charset="0"/>
                        </a:rPr>
                        <a:t>Does not list the services on the website to fit customer's budget</a:t>
                      </a:r>
                    </a:p>
                    <a:p>
                      <a:pPr marL="342900" marR="0" indent="-342900" algn="l" fontAlgn="t">
                        <a:lnSpc>
                          <a:spcPct val="107000"/>
                        </a:lnSpc>
                        <a:spcBef>
                          <a:spcPts val="0"/>
                        </a:spcBef>
                        <a:spcAft>
                          <a:spcPts val="0"/>
                        </a:spcAft>
                        <a:buFont typeface="Wingdings" panose="05000000000000000000" pitchFamily="2" charset="2"/>
                        <a:buChar char="Ø"/>
                      </a:pPr>
                      <a:r>
                        <a:rPr lang="en-US" sz="2400" u="none" strike="noStrike" dirty="0">
                          <a:effectLst/>
                          <a:latin typeface="Times New Roman" panose="02020603050405020304" pitchFamily="18" charset="0"/>
                          <a:cs typeface="Times New Roman" panose="02020603050405020304" pitchFamily="18" charset="0"/>
                        </a:rPr>
                        <a:t>Contractors apply, agree to background checks and wait for approval</a:t>
                      </a:r>
                    </a:p>
                    <a:p>
                      <a:pPr marL="347472" marR="0" indent="-347472" algn="l" fontAlgn="t">
                        <a:lnSpc>
                          <a:spcPct val="107000"/>
                        </a:lnSpc>
                        <a:spcBef>
                          <a:spcPts val="0"/>
                        </a:spcBef>
                        <a:spcAft>
                          <a:spcPts val="0"/>
                        </a:spcAft>
                        <a:buFont typeface="Wingdings" panose="05000000000000000000" pitchFamily="2" charset="2"/>
                        <a:buChar char="Ø"/>
                      </a:pPr>
                      <a:r>
                        <a:rPr lang="en-US" sz="2400" u="none" strike="noStrike" dirty="0">
                          <a:effectLst/>
                          <a:latin typeface="Times New Roman" panose="02020603050405020304" pitchFamily="18" charset="0"/>
                          <a:cs typeface="Times New Roman" panose="02020603050405020304" pitchFamily="18" charset="0"/>
                        </a:rPr>
                        <a:t>No person to chat online</a:t>
                      </a:r>
                    </a:p>
                    <a:p>
                      <a:pPr marL="0" marR="0" algn="l" fontAlgn="t">
                        <a:lnSpc>
                          <a:spcPct val="107000"/>
                        </a:lnSpc>
                        <a:spcBef>
                          <a:spcPts val="0"/>
                        </a:spcBef>
                        <a:spcAft>
                          <a:spcPts val="0"/>
                        </a:spcAft>
                      </a:pPr>
                      <a:r>
                        <a:rPr lang="en-US" sz="2400" u="none" strike="noStrike" dirty="0">
                          <a:effectLst/>
                          <a:latin typeface="Times New Roman" panose="02020603050405020304" pitchFamily="18" charset="0"/>
                          <a:cs typeface="Times New Roman" panose="02020603050405020304" pitchFamily="18" charset="0"/>
                        </a:rPr>
                        <a:t> </a:t>
                      </a:r>
                      <a:endParaRPr lang="en-US" sz="2400" b="0" i="0" u="none" strike="noStrike" dirty="0">
                        <a:effectLst/>
                        <a:latin typeface="Times New Roman" panose="02020603050405020304" pitchFamily="18" charset="0"/>
                        <a:cs typeface="Times New Roman" panose="02020603050405020304" pitchFamily="18" charset="0"/>
                      </a:endParaRPr>
                    </a:p>
                  </a:txBody>
                  <a:tcPr marL="56063" marR="56063" marT="9525" marB="0"/>
                </a:tc>
                <a:tc>
                  <a:txBody>
                    <a:bodyPr/>
                    <a:lstStyle/>
                    <a:p>
                      <a:pPr marL="347472" marR="0" indent="-347472" algn="l" fontAlgn="t">
                        <a:lnSpc>
                          <a:spcPct val="107000"/>
                        </a:lnSpc>
                        <a:spcBef>
                          <a:spcPts val="0"/>
                        </a:spcBef>
                        <a:spcAft>
                          <a:spcPts val="0"/>
                        </a:spcAft>
                        <a:buClrTx/>
                        <a:buSzPts val="1100"/>
                        <a:buFont typeface="Wingdings" panose="05000000000000000000" pitchFamily="2" charset="2"/>
                        <a:buChar char="Ø"/>
                      </a:pPr>
                      <a:r>
                        <a:rPr lang="en-US" sz="2400" u="none" strike="noStrike" dirty="0">
                          <a:effectLst/>
                          <a:latin typeface="Times New Roman" panose="02020603050405020304" pitchFamily="18" charset="0"/>
                          <a:cs typeface="Times New Roman" panose="02020603050405020304" pitchFamily="18" charset="0"/>
                        </a:rPr>
                        <a:t>Provides installation service (Lowe's, </a:t>
                      </a:r>
                      <a:r>
                        <a:rPr lang="en-US" sz="2400" u="none" strike="noStrike" dirty="0" err="1">
                          <a:effectLst/>
                          <a:latin typeface="Times New Roman" panose="02020603050405020304" pitchFamily="18" charset="0"/>
                          <a:cs typeface="Times New Roman" panose="02020603050405020304" pitchFamily="18" charset="0"/>
                        </a:rPr>
                        <a:t>n.d</a:t>
                      </a:r>
                      <a:r>
                        <a:rPr lang="en-US" sz="2400" u="none" strike="noStrike" dirty="0">
                          <a:effectLst/>
                          <a:latin typeface="Times New Roman" panose="02020603050405020304" pitchFamily="18" charset="0"/>
                          <a:cs typeface="Times New Roman" panose="02020603050405020304" pitchFamily="18" charset="0"/>
                        </a:rPr>
                        <a:t>)</a:t>
                      </a:r>
                    </a:p>
                    <a:p>
                      <a:pPr marL="347472" marR="0" indent="-347472" algn="l" fontAlgn="t">
                        <a:lnSpc>
                          <a:spcPct val="107000"/>
                        </a:lnSpc>
                        <a:spcBef>
                          <a:spcPts val="0"/>
                        </a:spcBef>
                        <a:spcAft>
                          <a:spcPts val="0"/>
                        </a:spcAft>
                        <a:buFont typeface="Wingdings" panose="05000000000000000000" pitchFamily="2" charset="2"/>
                        <a:buChar char="Ø"/>
                      </a:pPr>
                      <a:r>
                        <a:rPr lang="en-US" sz="2400" u="none" strike="noStrike" dirty="0">
                          <a:effectLst/>
                          <a:latin typeface="Times New Roman" panose="02020603050405020304" pitchFamily="18" charset="0"/>
                          <a:cs typeface="Times New Roman" panose="02020603050405020304" pitchFamily="18" charset="0"/>
                        </a:rPr>
                        <a:t>Installation services listed to fit customer's budget</a:t>
                      </a:r>
                    </a:p>
                    <a:p>
                      <a:pPr marL="347472" marR="0" indent="-347472" algn="l" fontAlgn="t">
                        <a:lnSpc>
                          <a:spcPct val="107000"/>
                        </a:lnSpc>
                        <a:spcBef>
                          <a:spcPts val="0"/>
                        </a:spcBef>
                        <a:spcAft>
                          <a:spcPts val="0"/>
                        </a:spcAft>
                        <a:buFont typeface="Wingdings" panose="05000000000000000000" pitchFamily="2" charset="2"/>
                        <a:buChar char="Ø"/>
                      </a:pPr>
                      <a:r>
                        <a:rPr lang="en-US" sz="2400" u="none" strike="noStrike" dirty="0">
                          <a:effectLst/>
                          <a:latin typeface="Times New Roman" panose="02020603050405020304" pitchFamily="18" charset="0"/>
                          <a:cs typeface="Times New Roman" panose="02020603050405020304" pitchFamily="18" charset="0"/>
                        </a:rPr>
                        <a:t>Contractors licensed when applicable</a:t>
                      </a:r>
                    </a:p>
                    <a:p>
                      <a:pPr marL="347472" marR="0" indent="-347472" algn="l" fontAlgn="t">
                        <a:lnSpc>
                          <a:spcPct val="107000"/>
                        </a:lnSpc>
                        <a:spcBef>
                          <a:spcPts val="0"/>
                        </a:spcBef>
                        <a:spcAft>
                          <a:spcPts val="0"/>
                        </a:spcAft>
                        <a:buFont typeface="Wingdings" panose="05000000000000000000" pitchFamily="2" charset="2"/>
                        <a:buChar char="Ø"/>
                      </a:pPr>
                      <a:r>
                        <a:rPr lang="en-US" sz="2400" u="none" strike="noStrike" dirty="0">
                          <a:effectLst/>
                          <a:latin typeface="Times New Roman" panose="02020603050405020304" pitchFamily="18" charset="0"/>
                          <a:cs typeface="Times New Roman" panose="02020603050405020304" pitchFamily="18" charset="0"/>
                        </a:rPr>
                        <a:t>Has an expert to chat online</a:t>
                      </a:r>
                      <a:endParaRPr lang="en-US" sz="2400" b="0" i="0" u="none" strike="noStrike" dirty="0">
                        <a:effectLst/>
                        <a:latin typeface="Times New Roman" panose="02020603050405020304" pitchFamily="18" charset="0"/>
                        <a:cs typeface="Times New Roman" panose="02020603050405020304" pitchFamily="18" charset="0"/>
                      </a:endParaRPr>
                    </a:p>
                  </a:txBody>
                  <a:tcPr marL="56063" marR="56063" marT="9525" marB="0"/>
                </a:tc>
                <a:extLst>
                  <a:ext uri="{0D108BD9-81ED-4DB2-BD59-A6C34878D82A}">
                    <a16:rowId xmlns:a16="http://schemas.microsoft.com/office/drawing/2014/main" val="1457814886"/>
                  </a:ext>
                </a:extLst>
              </a:tr>
            </a:tbl>
          </a:graphicData>
        </a:graphic>
      </p:graphicFrame>
    </p:spTree>
    <p:extLst>
      <p:ext uri="{BB962C8B-B14F-4D97-AF65-F5344CB8AC3E}">
        <p14:creationId xmlns:p14="http://schemas.microsoft.com/office/powerpoint/2010/main" val="2504435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01BE9-DCF9-4BDC-A65E-A363B3491DEE}"/>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Conclusion </a:t>
            </a:r>
          </a:p>
        </p:txBody>
      </p:sp>
      <p:sp>
        <p:nvSpPr>
          <p:cNvPr id="3" name="Content Placeholder 2">
            <a:extLst>
              <a:ext uri="{FF2B5EF4-FFF2-40B4-BE49-F238E27FC236}">
                <a16:creationId xmlns:a16="http://schemas.microsoft.com/office/drawing/2014/main" id="{B06B139A-FF82-4B67-ADAB-62CD0AE4E319}"/>
              </a:ext>
            </a:extLst>
          </p:cNvPr>
          <p:cNvSpPr>
            <a:spLocks noGrp="1"/>
          </p:cNvSpPr>
          <p:nvPr>
            <p:ph idx="1"/>
          </p:nvPr>
        </p:nvSpPr>
        <p:spPr/>
        <p:txBody>
          <a:bodyPr>
            <a:normAutofit fontScale="77500" lnSpcReduction="20000"/>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market is changing based on customer needs and companies to adapt and fit in.</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Home Depot is the most recognized home enhancement retail stores and has efficient customer service</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company has improved customer service to installations and handyman services to satisfy their customers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Some of the services comprise electrical and painting services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system strengths are personalized install portal and direct communication</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Weaknesses are communication failure when the portal is down and using contractors that are not professional</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Home Depot's most significant competitor is Lowe's, but the services offered by Home Depot makes it more preferred by customers</a:t>
            </a:r>
          </a:p>
          <a:p>
            <a:endParaRPr lang="en-US" dirty="0"/>
          </a:p>
        </p:txBody>
      </p:sp>
    </p:spTree>
    <p:extLst>
      <p:ext uri="{BB962C8B-B14F-4D97-AF65-F5344CB8AC3E}">
        <p14:creationId xmlns:p14="http://schemas.microsoft.com/office/powerpoint/2010/main" val="122593727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111</TotalTime>
  <Words>1985</Words>
  <Application>Microsoft Office PowerPoint</Application>
  <PresentationFormat>Widescreen</PresentationFormat>
  <Paragraphs>77</Paragraphs>
  <Slides>10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Times New Roman</vt:lpstr>
      <vt:lpstr>Trebuchet MS</vt:lpstr>
      <vt:lpstr>Wingdings</vt:lpstr>
      <vt:lpstr>Wingdings 3</vt:lpstr>
      <vt:lpstr>Facet</vt:lpstr>
      <vt:lpstr>Service System Application</vt:lpstr>
      <vt:lpstr>Introduction </vt:lpstr>
      <vt:lpstr>The Home Depot</vt:lpstr>
      <vt:lpstr>Home Depot Services</vt:lpstr>
      <vt:lpstr>Installation Services</vt:lpstr>
      <vt:lpstr>Outline of System Strengths</vt:lpstr>
      <vt:lpstr>Outline of System Weaknesses</vt:lpstr>
      <vt:lpstr>Analysis of Industry Comparison</vt:lpstr>
      <vt:lpstr>Conclusion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System Application</dc:title>
  <dc:creator>Robert Mwaura</dc:creator>
  <cp:lastModifiedBy>HP</cp:lastModifiedBy>
  <cp:revision>6</cp:revision>
  <dcterms:created xsi:type="dcterms:W3CDTF">2021-08-24T11:28:55Z</dcterms:created>
  <dcterms:modified xsi:type="dcterms:W3CDTF">2021-08-24T13:27:30Z</dcterms:modified>
</cp:coreProperties>
</file>